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1" r:id="rId2"/>
  </p:sldMasterIdLst>
  <p:notesMasterIdLst>
    <p:notesMasterId r:id="rId24"/>
  </p:notesMasterIdLst>
  <p:sldIdLst>
    <p:sldId id="256" r:id="rId3"/>
    <p:sldId id="273" r:id="rId4"/>
    <p:sldId id="264" r:id="rId5"/>
    <p:sldId id="265" r:id="rId6"/>
    <p:sldId id="267" r:id="rId7"/>
    <p:sldId id="268" r:id="rId8"/>
    <p:sldId id="269" r:id="rId9"/>
    <p:sldId id="270" r:id="rId10"/>
    <p:sldId id="271" r:id="rId11"/>
    <p:sldId id="275" r:id="rId12"/>
    <p:sldId id="284" r:id="rId13"/>
    <p:sldId id="288" r:id="rId14"/>
    <p:sldId id="276" r:id="rId15"/>
    <p:sldId id="283" r:id="rId16"/>
    <p:sldId id="290" r:id="rId17"/>
    <p:sldId id="279" r:id="rId18"/>
    <p:sldId id="287" r:id="rId19"/>
    <p:sldId id="289" r:id="rId20"/>
    <p:sldId id="293" r:id="rId21"/>
    <p:sldId id="292" r:id="rId22"/>
    <p:sldId id="294" r:id="rId2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5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D24E38-95A4-4FB6-B22F-6C2950E813D1}" type="datetimeFigureOut">
              <a:rPr lang="pt-BR" smtClean="0"/>
              <a:t>08/06/2021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119500-84C6-439D-977C-3E3430A6CF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8487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d958d20bb4_0_4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d958d20bb4_0_4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3992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dcde3b1825_2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dcde3b1825_2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07257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dcde3b1825_2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dcde3b1825_2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89886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dcde3b1825_2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dcde3b1825_2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77364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dcde3b1825_2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dcde3b1825_2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53795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dcde3b1825_2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dcde3b1825_2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44440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dcde3b1825_2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dcde3b1825_2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49563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dcde3b1825_2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dcde3b1825_2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57302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dcde3b1825_2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dcde3b1825_2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4122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dc90c99ad7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Google Shape;859;gdc90c99ad7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5343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b68f20d3f6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b68f20d3f6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6569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dcde3b182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dcde3b182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4590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dc90c99ad7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dc90c99ad7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1144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dcde3b1825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dcde3b1825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4941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dcde3b1825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dcde3b1825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263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dcde3b1825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dcde3b1825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9318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dcde3b1825_2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dcde3b1825_2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64965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dcde3b1825_2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dcde3b1825_2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6215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7D0F6-8F22-4AF8-AF7E-DD8EADCF9FA5}" type="datetimeFigureOut">
              <a:rPr lang="pt-BR" smtClean="0"/>
              <a:t>08/06/2021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60626-A663-44F1-B3F6-2234945B88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8061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7D0F6-8F22-4AF8-AF7E-DD8EADCF9FA5}" type="datetimeFigureOut">
              <a:rPr lang="pt-BR" smtClean="0"/>
              <a:t>08/06/2021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60626-A663-44F1-B3F6-2234945B88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6424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7D0F6-8F22-4AF8-AF7E-DD8EADCF9FA5}" type="datetimeFigureOut">
              <a:rPr lang="pt-BR" smtClean="0"/>
              <a:t>08/06/2021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60626-A663-44F1-B3F6-2234945B88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39895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7D0F6-8F22-4AF8-AF7E-DD8EADCF9FA5}" type="datetimeFigureOut">
              <a:rPr lang="pt-BR" smtClean="0"/>
              <a:t>08/06/2021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60626-A663-44F1-B3F6-2234945B88CF}" type="slidenum">
              <a:rPr lang="pt-BR" smtClean="0"/>
              <a:t>‹nº›</a:t>
            </a:fld>
            <a:endParaRPr lang="pt-BR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134849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7D0F6-8F22-4AF8-AF7E-DD8EADCF9FA5}" type="datetimeFigureOut">
              <a:rPr lang="pt-BR" smtClean="0"/>
              <a:t>08/06/2021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60626-A663-44F1-B3F6-2234945B88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71117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7D0F6-8F22-4AF8-AF7E-DD8EADCF9FA5}" type="datetimeFigureOut">
              <a:rPr lang="pt-BR" smtClean="0"/>
              <a:t>08/06/2021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60626-A663-44F1-B3F6-2234945B88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68238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7D0F6-8F22-4AF8-AF7E-DD8EADCF9FA5}" type="datetimeFigureOut">
              <a:rPr lang="pt-BR" smtClean="0"/>
              <a:t>08/06/2021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60626-A663-44F1-B3F6-2234945B88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7539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7D0F6-8F22-4AF8-AF7E-DD8EADCF9FA5}" type="datetimeFigureOut">
              <a:rPr lang="pt-BR" smtClean="0"/>
              <a:t>08/06/2021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60626-A663-44F1-B3F6-2234945B88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37442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7D0F6-8F22-4AF8-AF7E-DD8EADCF9FA5}" type="datetimeFigureOut">
              <a:rPr lang="pt-BR" smtClean="0"/>
              <a:t>08/06/2021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60626-A663-44F1-B3F6-2234945B88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84653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1">
  <p:cSld name="Title design 1">
    <p:bg>
      <p:bgPr>
        <a:solidFill>
          <a:schemeClr val="lt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7"/>
          <p:cNvSpPr txBox="1">
            <a:spLocks noGrp="1"/>
          </p:cNvSpPr>
          <p:nvPr>
            <p:ph type="ctrTitle"/>
          </p:nvPr>
        </p:nvSpPr>
        <p:spPr>
          <a:xfrm>
            <a:off x="2619800" y="556133"/>
            <a:ext cx="6952400" cy="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17"/>
          <p:cNvSpPr/>
          <p:nvPr/>
        </p:nvSpPr>
        <p:spPr>
          <a:xfrm>
            <a:off x="11638700" y="1640400"/>
            <a:ext cx="363600" cy="5217600"/>
          </a:xfrm>
          <a:prstGeom prst="rect">
            <a:avLst/>
          </a:prstGeom>
          <a:solidFill>
            <a:schemeClr val="accent1">
              <a:alpha val="564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D5D5"/>
              </a:solidFill>
            </a:endParaRPr>
          </a:p>
        </p:txBody>
      </p:sp>
      <p:sp>
        <p:nvSpPr>
          <p:cNvPr id="131" name="Google Shape;131;p17"/>
          <p:cNvSpPr/>
          <p:nvPr/>
        </p:nvSpPr>
        <p:spPr>
          <a:xfrm>
            <a:off x="11828400" y="0"/>
            <a:ext cx="363600" cy="6858000"/>
          </a:xfrm>
          <a:prstGeom prst="rect">
            <a:avLst/>
          </a:prstGeom>
          <a:solidFill>
            <a:schemeClr val="dk1">
              <a:alpha val="7486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D5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9820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7D0F6-8F22-4AF8-AF7E-DD8EADCF9FA5}" type="datetimeFigureOut">
              <a:rPr lang="pt-BR" smtClean="0"/>
              <a:t>08/06/2021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83C60626-A663-44F1-B3F6-2234945B88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1434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7D0F6-8F22-4AF8-AF7E-DD8EADCF9FA5}" type="datetimeFigureOut">
              <a:rPr lang="pt-BR" smtClean="0"/>
              <a:t>08/06/2021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60626-A663-44F1-B3F6-2234945B88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71041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7D0F6-8F22-4AF8-AF7E-DD8EADCF9FA5}" type="datetimeFigureOut">
              <a:rPr lang="pt-BR" smtClean="0"/>
              <a:t>08/06/2021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60626-A663-44F1-B3F6-2234945B88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24327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E27D0F6-8F22-4AF8-AF7E-DD8EADCF9FA5}" type="datetimeFigureOut">
              <a:rPr lang="pt-BR" smtClean="0"/>
              <a:t>08/06/2021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pt-BR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83C60626-A663-44F1-B3F6-2234945B88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07132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7D0F6-8F22-4AF8-AF7E-DD8EADCF9FA5}" type="datetimeFigureOut">
              <a:rPr lang="pt-BR" smtClean="0"/>
              <a:t>08/06/2021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60626-A663-44F1-B3F6-2234945B88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69696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7D0F6-8F22-4AF8-AF7E-DD8EADCF9FA5}" type="datetimeFigureOut">
              <a:rPr lang="pt-BR" smtClean="0"/>
              <a:t>08/06/2021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60626-A663-44F1-B3F6-2234945B88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57796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7D0F6-8F22-4AF8-AF7E-DD8EADCF9FA5}" type="datetimeFigureOut">
              <a:rPr lang="pt-BR" smtClean="0"/>
              <a:t>08/06/2021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60626-A663-44F1-B3F6-2234945B88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58860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7D0F6-8F22-4AF8-AF7E-DD8EADCF9FA5}" type="datetimeFigureOut">
              <a:rPr lang="pt-BR" smtClean="0"/>
              <a:t>08/06/2021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60626-A663-44F1-B3F6-2234945B88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78444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7D0F6-8F22-4AF8-AF7E-DD8EADCF9FA5}" type="datetimeFigureOut">
              <a:rPr lang="pt-BR" smtClean="0"/>
              <a:t>08/06/2021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60626-A663-44F1-B3F6-2234945B88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44211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7D0F6-8F22-4AF8-AF7E-DD8EADCF9FA5}" type="datetimeFigureOut">
              <a:rPr lang="pt-BR" smtClean="0"/>
              <a:t>08/06/2021</a:t>
            </a:fld>
            <a:endParaRPr lang="pt-BR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60626-A663-44F1-B3F6-2234945B88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19223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7D0F6-8F22-4AF8-AF7E-DD8EADCF9FA5}" type="datetimeFigureOut">
              <a:rPr lang="pt-BR" smtClean="0"/>
              <a:t>08/06/2021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60626-A663-44F1-B3F6-2234945B88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80670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7D0F6-8F22-4AF8-AF7E-DD8EADCF9FA5}" type="datetimeFigureOut">
              <a:rPr lang="pt-BR" smtClean="0"/>
              <a:t>08/06/2021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60626-A663-44F1-B3F6-2234945B88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8043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7D0F6-8F22-4AF8-AF7E-DD8EADCF9FA5}" type="datetimeFigureOut">
              <a:rPr lang="pt-BR" smtClean="0"/>
              <a:t>08/06/2021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60626-A663-44F1-B3F6-2234945B88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51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1">
  <p:cSld name="Title design 1">
    <p:bg>
      <p:bgPr>
        <a:solidFill>
          <a:schemeClr val="lt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7"/>
          <p:cNvSpPr txBox="1">
            <a:spLocks noGrp="1"/>
          </p:cNvSpPr>
          <p:nvPr>
            <p:ph type="ctrTitle"/>
          </p:nvPr>
        </p:nvSpPr>
        <p:spPr>
          <a:xfrm>
            <a:off x="2619800" y="556133"/>
            <a:ext cx="6952400" cy="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17"/>
          <p:cNvSpPr/>
          <p:nvPr/>
        </p:nvSpPr>
        <p:spPr>
          <a:xfrm>
            <a:off x="11638700" y="1640400"/>
            <a:ext cx="363600" cy="5217600"/>
          </a:xfrm>
          <a:prstGeom prst="rect">
            <a:avLst/>
          </a:prstGeom>
          <a:solidFill>
            <a:schemeClr val="accent1">
              <a:alpha val="564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D5D5"/>
              </a:solidFill>
            </a:endParaRPr>
          </a:p>
        </p:txBody>
      </p:sp>
      <p:sp>
        <p:nvSpPr>
          <p:cNvPr id="131" name="Google Shape;131;p17"/>
          <p:cNvSpPr/>
          <p:nvPr/>
        </p:nvSpPr>
        <p:spPr>
          <a:xfrm>
            <a:off x="11828400" y="0"/>
            <a:ext cx="363600" cy="6858000"/>
          </a:xfrm>
          <a:prstGeom prst="rect">
            <a:avLst/>
          </a:prstGeom>
          <a:solidFill>
            <a:schemeClr val="dk1">
              <a:alpha val="7486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D5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742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7D0F6-8F22-4AF8-AF7E-DD8EADCF9FA5}" type="datetimeFigureOut">
              <a:rPr lang="pt-BR" smtClean="0"/>
              <a:t>08/06/2021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60626-A663-44F1-B3F6-2234945B88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7710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7D0F6-8F22-4AF8-AF7E-DD8EADCF9FA5}" type="datetimeFigureOut">
              <a:rPr lang="pt-BR" smtClean="0"/>
              <a:t>08/06/2021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60626-A663-44F1-B3F6-2234945B88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329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7D0F6-8F22-4AF8-AF7E-DD8EADCF9FA5}" type="datetimeFigureOut">
              <a:rPr lang="pt-BR" smtClean="0"/>
              <a:t>08/06/2021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60626-A663-44F1-B3F6-2234945B88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6918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7D0F6-8F22-4AF8-AF7E-DD8EADCF9FA5}" type="datetimeFigureOut">
              <a:rPr lang="pt-BR" smtClean="0"/>
              <a:t>08/06/2021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60626-A663-44F1-B3F6-2234945B88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8883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7D0F6-8F22-4AF8-AF7E-DD8EADCF9FA5}" type="datetimeFigureOut">
              <a:rPr lang="pt-BR" smtClean="0"/>
              <a:t>08/06/2021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60626-A663-44F1-B3F6-2234945B88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8619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7D0F6-8F22-4AF8-AF7E-DD8EADCF9FA5}" type="datetimeFigureOut">
              <a:rPr lang="pt-BR" smtClean="0"/>
              <a:t>08/06/2021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60626-A663-44F1-B3F6-2234945B88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233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CE27D0F6-8F22-4AF8-AF7E-DD8EADCF9FA5}" type="datetimeFigureOut">
              <a:rPr lang="pt-BR" smtClean="0"/>
              <a:t>08/06/2021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83C60626-A663-44F1-B3F6-2234945B88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60601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CE27D0F6-8F22-4AF8-AF7E-DD8EADCF9FA5}" type="datetimeFigureOut">
              <a:rPr lang="pt-BR" smtClean="0"/>
              <a:t>08/06/2021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83C60626-A663-44F1-B3F6-2234945B88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331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Corte de Fotos	</a:t>
            </a:r>
            <a:br>
              <a:rPr lang="pt-BR" dirty="0" smtClean="0"/>
            </a:b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25124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55"/>
          <p:cNvSpPr txBox="1">
            <a:spLocks noGrp="1"/>
          </p:cNvSpPr>
          <p:nvPr>
            <p:ph type="ctrTitle"/>
          </p:nvPr>
        </p:nvSpPr>
        <p:spPr>
          <a:xfrm>
            <a:off x="1570200" y="454533"/>
            <a:ext cx="9051600" cy="90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pt-BR" dirty="0" smtClean="0"/>
              <a:t>Programa corte de fotos</a:t>
            </a:r>
            <a:endParaRPr dirty="0"/>
          </a:p>
        </p:txBody>
      </p:sp>
      <p:pic>
        <p:nvPicPr>
          <p:cNvPr id="595" name="Google Shape;595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00" y="6250268"/>
            <a:ext cx="1418933" cy="538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460" y="3837297"/>
            <a:ext cx="971550" cy="117157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2957" y="3532496"/>
            <a:ext cx="3095625" cy="178117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2774" y="2449901"/>
            <a:ext cx="5896996" cy="369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63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55"/>
          <p:cNvSpPr txBox="1">
            <a:spLocks noGrp="1"/>
          </p:cNvSpPr>
          <p:nvPr>
            <p:ph type="ctrTitle"/>
          </p:nvPr>
        </p:nvSpPr>
        <p:spPr>
          <a:xfrm>
            <a:off x="1570200" y="454533"/>
            <a:ext cx="9051600" cy="90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pt-BR" dirty="0" smtClean="0"/>
              <a:t>Ao clicar em um lote</a:t>
            </a:r>
            <a:endParaRPr dirty="0"/>
          </a:p>
        </p:txBody>
      </p:sp>
      <p:pic>
        <p:nvPicPr>
          <p:cNvPr id="595" name="Google Shape;595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00" y="6250268"/>
            <a:ext cx="1418933" cy="538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401" y="721024"/>
            <a:ext cx="1460555" cy="552924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840" y="0"/>
            <a:ext cx="1952625" cy="635317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0754" y="1356866"/>
            <a:ext cx="7313395" cy="494392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529" y="0"/>
            <a:ext cx="1714738" cy="638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5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55"/>
          <p:cNvSpPr txBox="1">
            <a:spLocks noGrp="1"/>
          </p:cNvSpPr>
          <p:nvPr>
            <p:ph type="ctrTitle"/>
          </p:nvPr>
        </p:nvSpPr>
        <p:spPr>
          <a:xfrm>
            <a:off x="1570200" y="454533"/>
            <a:ext cx="9051600" cy="90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pt-BR" dirty="0" smtClean="0"/>
              <a:t>Revisar lote</a:t>
            </a:r>
            <a:endParaRPr dirty="0"/>
          </a:p>
        </p:txBody>
      </p:sp>
      <p:pic>
        <p:nvPicPr>
          <p:cNvPr id="595" name="Google Shape;595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00" y="6250268"/>
            <a:ext cx="1418933" cy="53843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/>
          <p:cNvSpPr txBox="1"/>
          <p:nvPr/>
        </p:nvSpPr>
        <p:spPr>
          <a:xfrm>
            <a:off x="957533" y="2355011"/>
            <a:ext cx="98341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Após selecionar um lote, verificar as 3 fotos que já foram cortadas automaticamente, caso necessário, fazer a substituição das fotos fora do padrão. Se não houver nenhuma foto que julgarmos ruim, validar o lote (“Lote OK”) no programa.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533" y="4187854"/>
            <a:ext cx="958215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99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842" y="1498578"/>
            <a:ext cx="8804196" cy="4751690"/>
          </a:xfrm>
          <a:prstGeom prst="rect">
            <a:avLst/>
          </a:prstGeom>
        </p:spPr>
      </p:pic>
      <p:sp>
        <p:nvSpPr>
          <p:cNvPr id="594" name="Google Shape;594;p55"/>
          <p:cNvSpPr txBox="1">
            <a:spLocks noGrp="1"/>
          </p:cNvSpPr>
          <p:nvPr>
            <p:ph type="ctrTitle"/>
          </p:nvPr>
        </p:nvSpPr>
        <p:spPr>
          <a:xfrm>
            <a:off x="1570200" y="454533"/>
            <a:ext cx="9051600" cy="90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pt-BR" sz="4800" dirty="0" smtClean="0"/>
              <a:t>Trajetória Mapeamento móvel</a:t>
            </a:r>
            <a:br>
              <a:rPr lang="pt-BR" sz="4800" dirty="0" smtClean="0"/>
            </a:br>
            <a:r>
              <a:rPr lang="pt-BR" sz="4800" dirty="0" smtClean="0"/>
              <a:t>Foto 360º para corte</a:t>
            </a:r>
            <a:endParaRPr sz="4800" dirty="0"/>
          </a:p>
        </p:txBody>
      </p:sp>
      <p:pic>
        <p:nvPicPr>
          <p:cNvPr id="595" name="Google Shape;595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100" y="6250268"/>
            <a:ext cx="1418933" cy="5384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006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55"/>
          <p:cNvSpPr txBox="1">
            <a:spLocks noGrp="1"/>
          </p:cNvSpPr>
          <p:nvPr>
            <p:ph type="ctrTitle"/>
          </p:nvPr>
        </p:nvSpPr>
        <p:spPr>
          <a:xfrm>
            <a:off x="1570200" y="454533"/>
            <a:ext cx="9051600" cy="90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pt-BR" dirty="0" smtClean="0"/>
              <a:t>Ao clicar em um ponto da trajetória do </a:t>
            </a:r>
            <a:r>
              <a:rPr lang="pt-BR" dirty="0" err="1" smtClean="0"/>
              <a:t>mmt</a:t>
            </a:r>
            <a:endParaRPr dirty="0"/>
          </a:p>
        </p:txBody>
      </p:sp>
      <p:pic>
        <p:nvPicPr>
          <p:cNvPr id="595" name="Google Shape;595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00" y="6250268"/>
            <a:ext cx="1418933" cy="538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5011" y="1801098"/>
            <a:ext cx="6535677" cy="444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31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55"/>
          <p:cNvSpPr txBox="1">
            <a:spLocks noGrp="1"/>
          </p:cNvSpPr>
          <p:nvPr>
            <p:ph type="ctrTitle"/>
          </p:nvPr>
        </p:nvSpPr>
        <p:spPr>
          <a:xfrm>
            <a:off x="1570200" y="454533"/>
            <a:ext cx="9051600" cy="90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pt-BR" dirty="0" smtClean="0"/>
              <a:t>Fotos meio de quadra</a:t>
            </a:r>
            <a:endParaRPr dirty="0"/>
          </a:p>
        </p:txBody>
      </p:sp>
      <p:pic>
        <p:nvPicPr>
          <p:cNvPr id="595" name="Google Shape;595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00" y="6250268"/>
            <a:ext cx="1418933" cy="538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6883" y="1812631"/>
            <a:ext cx="5846822" cy="424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38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55"/>
          <p:cNvSpPr txBox="1">
            <a:spLocks noGrp="1"/>
          </p:cNvSpPr>
          <p:nvPr>
            <p:ph type="ctrTitle"/>
          </p:nvPr>
        </p:nvSpPr>
        <p:spPr>
          <a:xfrm>
            <a:off x="1366041" y="555071"/>
            <a:ext cx="9051600" cy="90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pt-BR" dirty="0" smtClean="0"/>
              <a:t>Cortando a foto</a:t>
            </a:r>
            <a:endParaRPr dirty="0"/>
          </a:p>
        </p:txBody>
      </p:sp>
      <p:pic>
        <p:nvPicPr>
          <p:cNvPr id="595" name="Google Shape;595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00" y="6250268"/>
            <a:ext cx="1418933" cy="538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5447" y="2555580"/>
            <a:ext cx="3798137" cy="258188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7291" y="2649405"/>
            <a:ext cx="3522092" cy="239423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852" y="2649405"/>
            <a:ext cx="3561741" cy="2413329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924354" y="5589917"/>
            <a:ext cx="5934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Após cortar os 3 ângulos, dar “Lote OK” no programa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0367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55"/>
          <p:cNvSpPr txBox="1">
            <a:spLocks noGrp="1"/>
          </p:cNvSpPr>
          <p:nvPr>
            <p:ph type="ctrTitle"/>
          </p:nvPr>
        </p:nvSpPr>
        <p:spPr>
          <a:xfrm>
            <a:off x="1570200" y="454533"/>
            <a:ext cx="9051600" cy="90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pt-BR" dirty="0" smtClean="0"/>
              <a:t>Fotos esquina</a:t>
            </a:r>
            <a:endParaRPr dirty="0"/>
          </a:p>
        </p:txBody>
      </p:sp>
      <p:pic>
        <p:nvPicPr>
          <p:cNvPr id="595" name="Google Shape;595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00" y="6250268"/>
            <a:ext cx="1418933" cy="538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1361333"/>
            <a:ext cx="7283659" cy="517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30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55"/>
          <p:cNvSpPr txBox="1">
            <a:spLocks noGrp="1"/>
          </p:cNvSpPr>
          <p:nvPr>
            <p:ph type="ctrTitle"/>
          </p:nvPr>
        </p:nvSpPr>
        <p:spPr>
          <a:xfrm>
            <a:off x="1570200" y="454533"/>
            <a:ext cx="9051600" cy="90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pt-BR" dirty="0" smtClean="0"/>
              <a:t>Fotos esquina</a:t>
            </a:r>
            <a:endParaRPr dirty="0"/>
          </a:p>
        </p:txBody>
      </p:sp>
      <p:pic>
        <p:nvPicPr>
          <p:cNvPr id="595" name="Google Shape;595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00" y="6250268"/>
            <a:ext cx="1418933" cy="5384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735566" y="1361333"/>
            <a:ext cx="59522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Em lotes de esquina, o mínimo de fotos são 4, ficando opcional o ângulo da lateral, de preferência pegar o ângulo que contiver alguma entrada, ou mais edificações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672" y="2561662"/>
            <a:ext cx="5218982" cy="376952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6523" y="2561662"/>
            <a:ext cx="5587432" cy="376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78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55"/>
          <p:cNvSpPr txBox="1">
            <a:spLocks noGrp="1"/>
          </p:cNvSpPr>
          <p:nvPr>
            <p:ph type="ctrTitle"/>
          </p:nvPr>
        </p:nvSpPr>
        <p:spPr>
          <a:xfrm>
            <a:off x="1570200" y="454533"/>
            <a:ext cx="9051600" cy="90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pt-BR" dirty="0" smtClean="0"/>
              <a:t>QGIS-</a:t>
            </a:r>
            <a:r>
              <a:rPr lang="pt-BR" dirty="0" err="1" smtClean="0"/>
              <a:t>ortofoto</a:t>
            </a:r>
            <a:endParaRPr dirty="0"/>
          </a:p>
        </p:txBody>
      </p:sp>
      <p:pic>
        <p:nvPicPr>
          <p:cNvPr id="595" name="Google Shape;595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00" y="6250268"/>
            <a:ext cx="1418933" cy="538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951" y="1361333"/>
            <a:ext cx="8521238" cy="450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00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Mapeamento móvel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Fotos 360º</a:t>
            </a:r>
          </a:p>
          <a:p>
            <a:r>
              <a:rPr lang="pt-BR" dirty="0" smtClean="0"/>
              <a:t>Carro</a:t>
            </a:r>
          </a:p>
          <a:p>
            <a:r>
              <a:rPr lang="pt-BR" dirty="0" smtClean="0"/>
              <a:t>Câmeras</a:t>
            </a:r>
          </a:p>
          <a:p>
            <a:pPr marL="3690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0715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84"/>
          <p:cNvSpPr txBox="1">
            <a:spLocks noGrp="1"/>
          </p:cNvSpPr>
          <p:nvPr>
            <p:ph type="ctrTitle"/>
          </p:nvPr>
        </p:nvSpPr>
        <p:spPr>
          <a:xfrm>
            <a:off x="1570200" y="454533"/>
            <a:ext cx="9051600" cy="90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s"/>
              <a:t>Geração de Foto Fachada</a:t>
            </a:r>
            <a:endParaRPr/>
          </a:p>
        </p:txBody>
      </p:sp>
      <p:pic>
        <p:nvPicPr>
          <p:cNvPr id="862" name="Google Shape;862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00" y="6250268"/>
            <a:ext cx="1418933" cy="538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3" name="Google Shape;863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0185" y="1288201"/>
            <a:ext cx="9291633" cy="496207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64" name="Google Shape;864;p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8300" y="4196633"/>
            <a:ext cx="2082800" cy="1549400"/>
          </a:xfrm>
          <a:prstGeom prst="rect">
            <a:avLst/>
          </a:prstGeom>
          <a:noFill/>
          <a:ln>
            <a:noFill/>
          </a:ln>
        </p:spPr>
      </p:pic>
      <p:sp>
        <p:nvSpPr>
          <p:cNvPr id="865" name="Google Shape;865;p84"/>
          <p:cNvSpPr/>
          <p:nvPr/>
        </p:nvSpPr>
        <p:spPr>
          <a:xfrm>
            <a:off x="641467" y="4196633"/>
            <a:ext cx="2028000" cy="15860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66" name="Google Shape;866;p84"/>
          <p:cNvSpPr/>
          <p:nvPr/>
        </p:nvSpPr>
        <p:spPr>
          <a:xfrm>
            <a:off x="1876700" y="2786767"/>
            <a:ext cx="834400" cy="5996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867" name="Google Shape;867;p84"/>
          <p:cNvCxnSpPr/>
          <p:nvPr/>
        </p:nvCxnSpPr>
        <p:spPr>
          <a:xfrm flipH="1">
            <a:off x="2669367" y="3396000"/>
            <a:ext cx="38000" cy="23868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8" name="Google Shape;868;p84"/>
          <p:cNvCxnSpPr/>
          <p:nvPr/>
        </p:nvCxnSpPr>
        <p:spPr>
          <a:xfrm rot="10800000" flipH="1">
            <a:off x="650900" y="2792433"/>
            <a:ext cx="1235600" cy="14148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26271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Lote revisar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346" y="1462933"/>
            <a:ext cx="9018295" cy="487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55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47"/>
          <p:cNvSpPr txBox="1">
            <a:spLocks noGrp="1"/>
          </p:cNvSpPr>
          <p:nvPr>
            <p:ph type="ctrTitle"/>
          </p:nvPr>
        </p:nvSpPr>
        <p:spPr>
          <a:xfrm>
            <a:off x="1570200" y="454533"/>
            <a:ext cx="9051600" cy="90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s"/>
              <a:t>O que é o mapeamento móvel terrestre 360°?</a:t>
            </a:r>
            <a:endParaRPr/>
          </a:p>
        </p:txBody>
      </p:sp>
      <p:pic>
        <p:nvPicPr>
          <p:cNvPr id="507" name="Google Shape;50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00" y="6250268"/>
            <a:ext cx="1418933" cy="538433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47"/>
          <p:cNvSpPr txBox="1"/>
          <p:nvPr/>
        </p:nvSpPr>
        <p:spPr>
          <a:xfrm>
            <a:off x="833400" y="1424734"/>
            <a:ext cx="10066400" cy="209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indent="609585" algn="just"/>
            <a:r>
              <a:rPr lang="es" sz="2400">
                <a:latin typeface="Roboto Slab Regular"/>
                <a:ea typeface="Roboto Slab Regular"/>
                <a:cs typeface="Roboto Slab Regular"/>
                <a:sym typeface="Roboto Slab Regular"/>
              </a:rPr>
              <a:t>O MMT 360° Consiste na obtenção de informações da superfície (e objetos) que estão no alcance do sensor, através do Levantamento Fotogramétrico Terrestre, proporcionando sequências de imagens, que permitem medições e análises dos elementos contidos nas vias terrestres e seus entornos.</a:t>
            </a:r>
            <a:endParaRPr sz="2400">
              <a:latin typeface="Roboto Slab Regular"/>
              <a:ea typeface="Roboto Slab Regular"/>
              <a:cs typeface="Roboto Slab Regular"/>
              <a:sym typeface="Roboto Slab Regular"/>
            </a:endParaRPr>
          </a:p>
        </p:txBody>
      </p:sp>
      <p:pic>
        <p:nvPicPr>
          <p:cNvPr id="509" name="Google Shape;509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29400" y="2921934"/>
            <a:ext cx="5274413" cy="352966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670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48"/>
          <p:cNvSpPr txBox="1">
            <a:spLocks noGrp="1"/>
          </p:cNvSpPr>
          <p:nvPr>
            <p:ph type="ctrTitle"/>
          </p:nvPr>
        </p:nvSpPr>
        <p:spPr>
          <a:xfrm>
            <a:off x="1570200" y="454533"/>
            <a:ext cx="9051600" cy="90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s"/>
              <a:t>A importância de executar bem este trabalho</a:t>
            </a:r>
            <a:endParaRPr/>
          </a:p>
        </p:txBody>
      </p:sp>
      <p:pic>
        <p:nvPicPr>
          <p:cNvPr id="515" name="Google Shape;51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00" y="6250268"/>
            <a:ext cx="1418933" cy="538433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48"/>
          <p:cNvSpPr txBox="1"/>
          <p:nvPr/>
        </p:nvSpPr>
        <p:spPr>
          <a:xfrm>
            <a:off x="1062800" y="1361334"/>
            <a:ext cx="10066400" cy="2462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indent="609585" algn="just"/>
            <a:r>
              <a:rPr lang="es" sz="2400">
                <a:latin typeface="Roboto Slab Regular"/>
                <a:ea typeface="Roboto Slab Regular"/>
                <a:cs typeface="Roboto Slab Regular"/>
                <a:sym typeface="Roboto Slab Regular"/>
              </a:rPr>
              <a:t>Por mais que seja um produto de entrega independente, o mapeamento móvel servirá de insumo para outros itens tais como o cadastro de logradouros e cadastro imobiliário (caracterização), além de servir de base para a geração das fotos de fachada.</a:t>
            </a:r>
            <a:endParaRPr sz="2400">
              <a:latin typeface="Roboto Slab Regular"/>
              <a:ea typeface="Roboto Slab Regular"/>
              <a:cs typeface="Roboto Slab Regular"/>
              <a:sym typeface="Roboto Slab Regular"/>
            </a:endParaRPr>
          </a:p>
          <a:p>
            <a:pPr marL="1219170" algn="just"/>
            <a:endParaRPr sz="2400">
              <a:latin typeface="Roboto Slab Regular"/>
              <a:ea typeface="Roboto Slab Regular"/>
              <a:cs typeface="Roboto Slab Regular"/>
              <a:sym typeface="Roboto Slab Regular"/>
            </a:endParaRPr>
          </a:p>
          <a:p>
            <a:pPr marL="1219170" algn="just"/>
            <a:endParaRPr sz="2400">
              <a:latin typeface="Roboto Slab Regular"/>
              <a:ea typeface="Roboto Slab Regular"/>
              <a:cs typeface="Roboto Slab Regular"/>
              <a:sym typeface="Roboto Slab Regular"/>
            </a:endParaRPr>
          </a:p>
        </p:txBody>
      </p:sp>
      <p:pic>
        <p:nvPicPr>
          <p:cNvPr id="517" name="Google Shape;517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2567" y="3089800"/>
            <a:ext cx="8746868" cy="2206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273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50"/>
          <p:cNvSpPr txBox="1">
            <a:spLocks noGrp="1"/>
          </p:cNvSpPr>
          <p:nvPr>
            <p:ph type="ctrTitle"/>
          </p:nvPr>
        </p:nvSpPr>
        <p:spPr>
          <a:xfrm>
            <a:off x="1570200" y="454533"/>
            <a:ext cx="9051600" cy="90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s"/>
              <a:t>Equipamentos</a:t>
            </a:r>
            <a:endParaRPr/>
          </a:p>
        </p:txBody>
      </p:sp>
      <p:pic>
        <p:nvPicPr>
          <p:cNvPr id="531" name="Google Shape;531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00" y="6250268"/>
            <a:ext cx="1418933" cy="538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2100" y="1683618"/>
            <a:ext cx="5735787" cy="372003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33" name="Google Shape;533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15833" y="1298767"/>
            <a:ext cx="1935867" cy="1841900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50"/>
          <p:cNvSpPr txBox="1"/>
          <p:nvPr/>
        </p:nvSpPr>
        <p:spPr>
          <a:xfrm>
            <a:off x="7564367" y="2948367"/>
            <a:ext cx="3237600" cy="4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" sz="1333">
                <a:latin typeface="Roboto Slab Regular"/>
                <a:ea typeface="Roboto Slab Regular"/>
                <a:cs typeface="Roboto Slab Regular"/>
                <a:sym typeface="Roboto Slab Regular"/>
              </a:rPr>
              <a:t>Conjunto Fotogramétrico Ladybug 5+</a:t>
            </a:r>
            <a:endParaRPr sz="1333">
              <a:latin typeface="Roboto Slab Regular"/>
              <a:ea typeface="Roboto Slab Regular"/>
              <a:cs typeface="Roboto Slab Regular"/>
              <a:sym typeface="Roboto Slab Regular"/>
            </a:endParaRPr>
          </a:p>
        </p:txBody>
      </p:sp>
      <p:cxnSp>
        <p:nvCxnSpPr>
          <p:cNvPr id="535" name="Google Shape;535;p50"/>
          <p:cNvCxnSpPr>
            <a:stCxn id="536" idx="3"/>
          </p:cNvCxnSpPr>
          <p:nvPr/>
        </p:nvCxnSpPr>
        <p:spPr>
          <a:xfrm>
            <a:off x="3469433" y="2047633"/>
            <a:ext cx="4497600" cy="2860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36" name="Google Shape;536;p50"/>
          <p:cNvSpPr/>
          <p:nvPr/>
        </p:nvSpPr>
        <p:spPr>
          <a:xfrm>
            <a:off x="2798633" y="1761433"/>
            <a:ext cx="670800" cy="5724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37" name="Google Shape;537;p50"/>
          <p:cNvSpPr txBox="1"/>
          <p:nvPr/>
        </p:nvSpPr>
        <p:spPr>
          <a:xfrm>
            <a:off x="8382767" y="6134033"/>
            <a:ext cx="1600800" cy="656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" sz="1333">
                <a:latin typeface="Roboto Slab Regular"/>
                <a:ea typeface="Roboto Slab Regular"/>
                <a:cs typeface="Roboto Slab Regular"/>
                <a:sym typeface="Roboto Slab Regular"/>
              </a:rPr>
              <a:t>Receptores GNSS</a:t>
            </a:r>
            <a:endParaRPr sz="1333">
              <a:latin typeface="Roboto Slab Regular"/>
              <a:ea typeface="Roboto Slab Regular"/>
              <a:cs typeface="Roboto Slab Regular"/>
              <a:sym typeface="Roboto Slab Regular"/>
            </a:endParaRPr>
          </a:p>
        </p:txBody>
      </p:sp>
      <p:pic>
        <p:nvPicPr>
          <p:cNvPr id="538" name="Google Shape;538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04269" y="3575267"/>
            <a:ext cx="3358971" cy="24996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539" name="Google Shape;539;p50"/>
          <p:cNvSpPr/>
          <p:nvPr/>
        </p:nvSpPr>
        <p:spPr>
          <a:xfrm>
            <a:off x="2333700" y="2503600"/>
            <a:ext cx="1493200" cy="3848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540" name="Google Shape;540;p50"/>
          <p:cNvCxnSpPr>
            <a:stCxn id="539" idx="3"/>
            <a:endCxn id="538" idx="1"/>
          </p:cNvCxnSpPr>
          <p:nvPr/>
        </p:nvCxnSpPr>
        <p:spPr>
          <a:xfrm>
            <a:off x="3826900" y="2696000"/>
            <a:ext cx="3677200" cy="21292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41" name="Google Shape;541;p50"/>
          <p:cNvSpPr txBox="1"/>
          <p:nvPr/>
        </p:nvSpPr>
        <p:spPr>
          <a:xfrm>
            <a:off x="1002067" y="5497633"/>
            <a:ext cx="5736000" cy="4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s" sz="1333">
                <a:latin typeface="Roboto Slab Regular"/>
                <a:ea typeface="Roboto Slab Regular"/>
                <a:cs typeface="Roboto Slab Regular"/>
                <a:sym typeface="Roboto Slab Regular"/>
              </a:rPr>
              <a:t>Veículo adaptado para transportar os equipamentos</a:t>
            </a:r>
            <a:endParaRPr sz="1333">
              <a:latin typeface="Roboto Slab Regular"/>
              <a:ea typeface="Roboto Slab Regular"/>
              <a:cs typeface="Roboto Slab Regular"/>
              <a:sym typeface="Roboto Slab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66170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51"/>
          <p:cNvSpPr txBox="1">
            <a:spLocks noGrp="1"/>
          </p:cNvSpPr>
          <p:nvPr>
            <p:ph type="ctrTitle"/>
          </p:nvPr>
        </p:nvSpPr>
        <p:spPr>
          <a:xfrm>
            <a:off x="1570200" y="454533"/>
            <a:ext cx="9051600" cy="90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s"/>
              <a:t>Equipamentos</a:t>
            </a:r>
            <a:endParaRPr/>
          </a:p>
        </p:txBody>
      </p:sp>
      <p:pic>
        <p:nvPicPr>
          <p:cNvPr id="547" name="Google Shape;547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00" y="6250268"/>
            <a:ext cx="1418933" cy="538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2100" y="1683618"/>
            <a:ext cx="5735787" cy="372003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cxnSp>
        <p:nvCxnSpPr>
          <p:cNvPr id="549" name="Google Shape;549;p51"/>
          <p:cNvCxnSpPr>
            <a:endCxn id="550" idx="1"/>
          </p:cNvCxnSpPr>
          <p:nvPr/>
        </p:nvCxnSpPr>
        <p:spPr>
          <a:xfrm rot="10800000" flipH="1">
            <a:off x="3701633" y="2459984"/>
            <a:ext cx="3549200" cy="13400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550" name="Google Shape;550;p51"/>
          <p:cNvPicPr preferRelativeResize="0"/>
          <p:nvPr/>
        </p:nvPicPr>
        <p:blipFill rotWithShape="1">
          <a:blip r:embed="rId5">
            <a:alphaModFix/>
          </a:blip>
          <a:srcRect b="21605"/>
          <a:stretch/>
        </p:blipFill>
        <p:spPr>
          <a:xfrm>
            <a:off x="7250833" y="1361334"/>
            <a:ext cx="3864667" cy="2197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551" name="Google Shape;551;p51"/>
          <p:cNvSpPr txBox="1"/>
          <p:nvPr/>
        </p:nvSpPr>
        <p:spPr>
          <a:xfrm>
            <a:off x="7215767" y="3630167"/>
            <a:ext cx="3934800" cy="4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" sz="1333">
                <a:latin typeface="Roboto Slab Regular"/>
                <a:ea typeface="Roboto Slab Regular"/>
                <a:cs typeface="Roboto Slab Regular"/>
                <a:sym typeface="Roboto Slab Regular"/>
              </a:rPr>
              <a:t>Componentes da Unidade de Medição Inercial</a:t>
            </a:r>
            <a:endParaRPr sz="1333">
              <a:latin typeface="Roboto Slab Regular"/>
              <a:ea typeface="Roboto Slab Regular"/>
              <a:cs typeface="Roboto Slab Regular"/>
              <a:sym typeface="Roboto Slab Regular"/>
            </a:endParaRPr>
          </a:p>
        </p:txBody>
      </p:sp>
      <p:sp>
        <p:nvSpPr>
          <p:cNvPr id="552" name="Google Shape;552;p51"/>
          <p:cNvSpPr/>
          <p:nvPr/>
        </p:nvSpPr>
        <p:spPr>
          <a:xfrm>
            <a:off x="3588367" y="3667867"/>
            <a:ext cx="251600" cy="2516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553" name="Google Shape;553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30496" y="4276301"/>
            <a:ext cx="2643667" cy="158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809840" y="4153301"/>
            <a:ext cx="1617027" cy="2197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cxnSp>
        <p:nvCxnSpPr>
          <p:cNvPr id="555" name="Google Shape;555;p51"/>
          <p:cNvCxnSpPr>
            <a:stCxn id="556" idx="6"/>
            <a:endCxn id="553" idx="1"/>
          </p:cNvCxnSpPr>
          <p:nvPr/>
        </p:nvCxnSpPr>
        <p:spPr>
          <a:xfrm>
            <a:off x="1821800" y="4508433"/>
            <a:ext cx="5208800" cy="562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57" name="Google Shape;557;p51"/>
          <p:cNvSpPr txBox="1"/>
          <p:nvPr/>
        </p:nvSpPr>
        <p:spPr>
          <a:xfrm>
            <a:off x="1002067" y="5497633"/>
            <a:ext cx="5736000" cy="4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s" sz="1333">
                <a:latin typeface="Roboto Slab Regular"/>
                <a:ea typeface="Roboto Slab Regular"/>
                <a:cs typeface="Roboto Slab Regular"/>
                <a:sym typeface="Roboto Slab Regular"/>
              </a:rPr>
              <a:t>Veículo adaptado para transportar os equipamentos</a:t>
            </a:r>
            <a:endParaRPr sz="1333">
              <a:latin typeface="Roboto Slab Regular"/>
              <a:ea typeface="Roboto Slab Regular"/>
              <a:cs typeface="Roboto Slab Regular"/>
              <a:sym typeface="Roboto Slab Regular"/>
            </a:endParaRPr>
          </a:p>
        </p:txBody>
      </p:sp>
      <p:sp>
        <p:nvSpPr>
          <p:cNvPr id="556" name="Google Shape;556;p51"/>
          <p:cNvSpPr/>
          <p:nvPr/>
        </p:nvSpPr>
        <p:spPr>
          <a:xfrm>
            <a:off x="1570200" y="4382633"/>
            <a:ext cx="251600" cy="2516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58" name="Google Shape;558;p51"/>
          <p:cNvSpPr txBox="1"/>
          <p:nvPr/>
        </p:nvSpPr>
        <p:spPr>
          <a:xfrm>
            <a:off x="3943133" y="5668800"/>
            <a:ext cx="51504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endParaRPr sz="2400">
              <a:latin typeface="Roboto Slab Regular"/>
              <a:ea typeface="Roboto Slab Regular"/>
              <a:cs typeface="Roboto Slab Regular"/>
              <a:sym typeface="Roboto Slab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03698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52"/>
          <p:cNvSpPr txBox="1">
            <a:spLocks noGrp="1"/>
          </p:cNvSpPr>
          <p:nvPr>
            <p:ph type="ctrTitle"/>
          </p:nvPr>
        </p:nvSpPr>
        <p:spPr>
          <a:xfrm>
            <a:off x="1570200" y="454533"/>
            <a:ext cx="9051600" cy="90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s"/>
              <a:t>Equipamentos</a:t>
            </a:r>
            <a:endParaRPr/>
          </a:p>
        </p:txBody>
      </p:sp>
      <p:pic>
        <p:nvPicPr>
          <p:cNvPr id="564" name="Google Shape;56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00" y="6250268"/>
            <a:ext cx="1418933" cy="538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32485" y="1361333"/>
            <a:ext cx="5927033" cy="444526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566" name="Google Shape;566;p52"/>
          <p:cNvSpPr txBox="1"/>
          <p:nvPr/>
        </p:nvSpPr>
        <p:spPr>
          <a:xfrm>
            <a:off x="4403996" y="5806600"/>
            <a:ext cx="3384000" cy="4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s" sz="1333">
                <a:latin typeface="Roboto Slab Regular"/>
                <a:ea typeface="Roboto Slab Regular"/>
                <a:cs typeface="Roboto Slab Regular"/>
                <a:sym typeface="Roboto Slab Regular"/>
              </a:rPr>
              <a:t>Sensor Blackfly S de 13 MP</a:t>
            </a:r>
            <a:endParaRPr sz="1333">
              <a:latin typeface="Roboto Slab Regular"/>
              <a:ea typeface="Roboto Slab Regular"/>
              <a:cs typeface="Roboto Slab Regular"/>
              <a:sym typeface="Roboto Slab Regular"/>
            </a:endParaRPr>
          </a:p>
        </p:txBody>
      </p:sp>
      <p:sp>
        <p:nvSpPr>
          <p:cNvPr id="567" name="Google Shape;567;p52"/>
          <p:cNvSpPr/>
          <p:nvPr/>
        </p:nvSpPr>
        <p:spPr>
          <a:xfrm>
            <a:off x="5992367" y="3523800"/>
            <a:ext cx="1545200" cy="10648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7291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53"/>
          <p:cNvSpPr txBox="1">
            <a:spLocks noGrp="1"/>
          </p:cNvSpPr>
          <p:nvPr>
            <p:ph type="ctrTitle"/>
          </p:nvPr>
        </p:nvSpPr>
        <p:spPr>
          <a:xfrm>
            <a:off x="1570200" y="454533"/>
            <a:ext cx="9051600" cy="90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s"/>
              <a:t>Equipamentos</a:t>
            </a:r>
            <a:endParaRPr/>
          </a:p>
        </p:txBody>
      </p:sp>
      <p:pic>
        <p:nvPicPr>
          <p:cNvPr id="573" name="Google Shape;573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00" y="6250268"/>
            <a:ext cx="1418933" cy="538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88051" y="1866033"/>
            <a:ext cx="1928032" cy="3824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53"/>
          <p:cNvPicPr preferRelativeResize="0"/>
          <p:nvPr/>
        </p:nvPicPr>
        <p:blipFill rotWithShape="1">
          <a:blip r:embed="rId4">
            <a:alphaModFix/>
          </a:blip>
          <a:srcRect t="38099" b="16288"/>
          <a:stretch/>
        </p:blipFill>
        <p:spPr>
          <a:xfrm>
            <a:off x="6484667" y="2214400"/>
            <a:ext cx="3456965" cy="3128101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53"/>
          <p:cNvSpPr/>
          <p:nvPr/>
        </p:nvSpPr>
        <p:spPr>
          <a:xfrm>
            <a:off x="2773467" y="3329967"/>
            <a:ext cx="1557200" cy="17356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77" name="Google Shape;577;p53"/>
          <p:cNvSpPr/>
          <p:nvPr/>
        </p:nvSpPr>
        <p:spPr>
          <a:xfrm>
            <a:off x="6736700" y="2204733"/>
            <a:ext cx="2977200" cy="31280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578" name="Google Shape;578;p53"/>
          <p:cNvCxnSpPr/>
          <p:nvPr/>
        </p:nvCxnSpPr>
        <p:spPr>
          <a:xfrm rot="10800000" flipH="1">
            <a:off x="2782833" y="2207400"/>
            <a:ext cx="3952400" cy="11320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9" name="Google Shape;579;p53"/>
          <p:cNvCxnSpPr/>
          <p:nvPr/>
        </p:nvCxnSpPr>
        <p:spPr>
          <a:xfrm rot="10800000" flipH="1">
            <a:off x="4311000" y="2849000"/>
            <a:ext cx="2443200" cy="4904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0" name="Google Shape;580;p53"/>
          <p:cNvCxnSpPr/>
          <p:nvPr/>
        </p:nvCxnSpPr>
        <p:spPr>
          <a:xfrm>
            <a:off x="4320433" y="5065667"/>
            <a:ext cx="2424400" cy="1228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1" name="Google Shape;581;p53"/>
          <p:cNvCxnSpPr/>
          <p:nvPr/>
        </p:nvCxnSpPr>
        <p:spPr>
          <a:xfrm>
            <a:off x="2782833" y="5065667"/>
            <a:ext cx="3953600" cy="2672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2" name="Google Shape;582;p53"/>
          <p:cNvSpPr txBox="1"/>
          <p:nvPr/>
        </p:nvSpPr>
        <p:spPr>
          <a:xfrm>
            <a:off x="6606500" y="5332733"/>
            <a:ext cx="3237600" cy="4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s" sz="1333">
                <a:latin typeface="Roboto Slab Regular"/>
                <a:ea typeface="Roboto Slab Regular"/>
                <a:cs typeface="Roboto Slab Regular"/>
                <a:sym typeface="Roboto Slab Regular"/>
              </a:rPr>
              <a:t>Conjunto Fotogramétrico Ladybug 5+</a:t>
            </a:r>
            <a:endParaRPr sz="1333">
              <a:latin typeface="Roboto Slab Regular"/>
              <a:ea typeface="Roboto Slab Regular"/>
              <a:cs typeface="Roboto Slab Regular"/>
              <a:sym typeface="Roboto Slab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0847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54"/>
          <p:cNvSpPr txBox="1">
            <a:spLocks noGrp="1"/>
          </p:cNvSpPr>
          <p:nvPr>
            <p:ph type="ctrTitle"/>
          </p:nvPr>
        </p:nvSpPr>
        <p:spPr>
          <a:xfrm>
            <a:off x="1570200" y="454533"/>
            <a:ext cx="9051600" cy="90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s"/>
              <a:t>Equipamentos</a:t>
            </a:r>
            <a:endParaRPr/>
          </a:p>
        </p:txBody>
      </p:sp>
      <p:pic>
        <p:nvPicPr>
          <p:cNvPr id="588" name="Google Shape;588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00" y="6250268"/>
            <a:ext cx="1418933" cy="538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0900" y="1455567"/>
            <a:ext cx="5350195" cy="50902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495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Ardósia">
  <a:themeElements>
    <a:clrScheme name="Ardósia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Ardósia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rdósi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Tipo de Madeira">
  <a:themeElements>
    <a:clrScheme name="Tipo de Madeir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Tipo de Madeira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ipo de Madeira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TM04033929[[fn=Ardósia]]</Template>
  <TotalTime>101</TotalTime>
  <Words>290</Words>
  <Application>Microsoft Office PowerPoint</Application>
  <PresentationFormat>Widescreen</PresentationFormat>
  <Paragraphs>36</Paragraphs>
  <Slides>21</Slides>
  <Notes>18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21</vt:i4>
      </vt:variant>
    </vt:vector>
  </HeadingPairs>
  <TitlesOfParts>
    <vt:vector size="31" baseType="lpstr">
      <vt:lpstr>Calibri</vt:lpstr>
      <vt:lpstr>Calisto MT</vt:lpstr>
      <vt:lpstr>Roboto Slab Regular</vt:lpstr>
      <vt:lpstr>Rockwell</vt:lpstr>
      <vt:lpstr>Rockwell Condensed</vt:lpstr>
      <vt:lpstr>Trebuchet MS</vt:lpstr>
      <vt:lpstr>Wingdings</vt:lpstr>
      <vt:lpstr>Wingdings 2</vt:lpstr>
      <vt:lpstr>Ardósia</vt:lpstr>
      <vt:lpstr>Tipo de Madeira</vt:lpstr>
      <vt:lpstr>Corte de Fotos  </vt:lpstr>
      <vt:lpstr>Mapeamento móvel</vt:lpstr>
      <vt:lpstr>O que é o mapeamento móvel terrestre 360°?</vt:lpstr>
      <vt:lpstr>A importância de executar bem este trabalho</vt:lpstr>
      <vt:lpstr>Equipamentos</vt:lpstr>
      <vt:lpstr>Equipamentos</vt:lpstr>
      <vt:lpstr>Equipamentos</vt:lpstr>
      <vt:lpstr>Equipamentos</vt:lpstr>
      <vt:lpstr>Equipamentos</vt:lpstr>
      <vt:lpstr>Programa corte de fotos</vt:lpstr>
      <vt:lpstr>Ao clicar em um lote</vt:lpstr>
      <vt:lpstr>Revisar lote</vt:lpstr>
      <vt:lpstr>Trajetória Mapeamento móvel Foto 360º para corte</vt:lpstr>
      <vt:lpstr>Ao clicar em um ponto da trajetória do mmt</vt:lpstr>
      <vt:lpstr>Fotos meio de quadra</vt:lpstr>
      <vt:lpstr>Cortando a foto</vt:lpstr>
      <vt:lpstr>Fotos esquina</vt:lpstr>
      <vt:lpstr>Fotos esquina</vt:lpstr>
      <vt:lpstr>QGIS-ortofoto</vt:lpstr>
      <vt:lpstr>Geração de Foto Fachada</vt:lpstr>
      <vt:lpstr>Lote revisar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Corte de Fotos  </dc:title>
  <dc:creator>Conta da Microsoft</dc:creator>
  <cp:lastModifiedBy>Conta da Microsoft</cp:lastModifiedBy>
  <cp:revision>10</cp:revision>
  <dcterms:created xsi:type="dcterms:W3CDTF">2021-06-08T17:04:29Z</dcterms:created>
  <dcterms:modified xsi:type="dcterms:W3CDTF">2021-06-08T18:45:35Z</dcterms:modified>
</cp:coreProperties>
</file>